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1"/>
    <p:sldMasterId id="2147483683" r:id="rId2"/>
    <p:sldMasterId id="2147483695" r:id="rId3"/>
  </p:sldMasterIdLst>
  <p:notesMasterIdLst>
    <p:notesMasterId r:id="rId17"/>
  </p:notesMasterIdLst>
  <p:handoutMasterIdLst>
    <p:handoutMasterId r:id="rId18"/>
  </p:handoutMasterIdLst>
  <p:sldIdLst>
    <p:sldId id="256" r:id="rId4"/>
    <p:sldId id="257" r:id="rId5"/>
    <p:sldId id="263" r:id="rId6"/>
    <p:sldId id="265" r:id="rId7"/>
    <p:sldId id="267" r:id="rId8"/>
    <p:sldId id="271" r:id="rId9"/>
    <p:sldId id="270" r:id="rId10"/>
    <p:sldId id="269" r:id="rId11"/>
    <p:sldId id="258" r:id="rId12"/>
    <p:sldId id="266" r:id="rId13"/>
    <p:sldId id="264" r:id="rId14"/>
    <p:sldId id="262" r:id="rId15"/>
    <p:sldId id="26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57"/>
    <a:srgbClr val="A7934B"/>
    <a:srgbClr val="857437"/>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4841" autoAdjust="0"/>
  </p:normalViewPr>
  <p:slideViewPr>
    <p:cSldViewPr snapToGrid="0" snapToObjects="1">
      <p:cViewPr varScale="1">
        <p:scale>
          <a:sx n="97" d="100"/>
          <a:sy n="97" d="100"/>
        </p:scale>
        <p:origin x="1110" y="72"/>
      </p:cViewPr>
      <p:guideLst>
        <p:guide orient="horz" pos="773"/>
        <p:guide pos="24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4/30/2022</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E185F-2B8C-42F1-B2F8-1C86D11133B3}" type="datetimeFigureOut">
              <a:rPr lang="en-US" smtClean="0"/>
              <a:t>4/30/2022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D2420-1EF4-4A21-A2B5-3A26F7FC16EC}" type="slidenum">
              <a:rPr lang="en-US" smtClean="0"/>
              <a:t>‹#›</a:t>
            </a:fld>
            <a:endParaRPr lang="en-US"/>
          </a:p>
        </p:txBody>
      </p:sp>
    </p:spTree>
    <p:extLst>
      <p:ext uri="{BB962C8B-B14F-4D97-AF65-F5344CB8AC3E}">
        <p14:creationId xmlns:p14="http://schemas.microsoft.com/office/powerpoint/2010/main" val="4212495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 My name is Tan, I’m an undergraduate researcher at </a:t>
            </a:r>
            <a:r>
              <a:rPr lang="en-US" sz="1800">
                <a:effectLst/>
                <a:latin typeface="Times New Roman" panose="02020603050405020304" pitchFamily="18" charset="0"/>
                <a:ea typeface="Calibri" panose="020F0502020204030204" pitchFamily="34" charset="0"/>
                <a:cs typeface="Times New Roman" panose="02020603050405020304" pitchFamily="18" charset="0"/>
              </a:rPr>
              <a:t>Georgia Tech and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I’ll be presenting today about passive haptic rehearsal, a new approach to piano learning assisted by haptic feedback gloves. </a:t>
            </a:r>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1</a:t>
            </a:fld>
            <a:endParaRPr lang="en-US"/>
          </a:p>
        </p:txBody>
      </p:sp>
    </p:spTree>
    <p:extLst>
      <p:ext uri="{BB962C8B-B14F-4D97-AF65-F5344CB8AC3E}">
        <p14:creationId xmlns:p14="http://schemas.microsoft.com/office/powerpoint/2010/main" val="2425525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our following study, we will be gathering 16 participants and pairing them up by their skill levels, as measured in an initial performance evaluation. Following a mixed-subjects design, they will then be assigned to one of 4 conditions, either using a sham glove or functional haptic glove and practicing one of 2 piano pieces we selected. These are counterbalanced by having them first practice on one piano piece and then the other, depending on which group they are assigned to, over the duration of one month. We’ll evaluate their performance at 3 points: at the start, after they are done with their first piece, and at the end of the study. </a:t>
            </a:r>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10</a:t>
            </a:fld>
            <a:endParaRPr lang="en-US"/>
          </a:p>
        </p:txBody>
      </p:sp>
    </p:spTree>
    <p:extLst>
      <p:ext uri="{BB962C8B-B14F-4D97-AF65-F5344CB8AC3E}">
        <p14:creationId xmlns:p14="http://schemas.microsoft.com/office/powerpoint/2010/main" val="3702644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conclusion, we posit that for a technology usable in real life for piano practice, passive haptic rehearsal offers greater potential than passive haptic learning. Passive haptic rehearsal makes the process of learning piano easier and assists self-paced learners by reducing time constraints and risks of injury. Most importantly, it can be combined with active practice to get the benefits of playing piano, making the best use of learners’ time.</a:t>
            </a:r>
          </a:p>
          <a:p>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11</a:t>
            </a:fld>
            <a:endParaRPr lang="en-US"/>
          </a:p>
        </p:txBody>
      </p:sp>
    </p:spTree>
    <p:extLst>
      <p:ext uri="{BB962C8B-B14F-4D97-AF65-F5344CB8AC3E}">
        <p14:creationId xmlns:p14="http://schemas.microsoft.com/office/powerpoint/2010/main" val="136191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Passive haptic rehearsal is still a very fresh idea, and there is potential future work in many directions. The lessons and patterns of vibrotactile stimulation we use are based on the limited few past studies of passive haptic learning, and there are many ways of structuring these to optimize learning. Moreover, there’s still many unanswered questions in the neural correlates of passive learning and great challenges it faces in becoming an emerging consumer technology.</a:t>
            </a:r>
          </a:p>
          <a:p>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12</a:t>
            </a:fld>
            <a:endParaRPr lang="en-US"/>
          </a:p>
        </p:txBody>
      </p:sp>
    </p:spTree>
    <p:extLst>
      <p:ext uri="{BB962C8B-B14F-4D97-AF65-F5344CB8AC3E}">
        <p14:creationId xmlns:p14="http://schemas.microsoft.com/office/powerpoint/2010/main" val="235995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 like to thank the Georgia Research Alliance and NSF for the financial support that made this project possible. I’d also like to thank the workshop organizers for this opportunity. Now, I’ll be taking any questions you may have.</a:t>
            </a:r>
          </a:p>
          <a:p>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13</a:t>
            </a:fld>
            <a:endParaRPr lang="en-US"/>
          </a:p>
        </p:txBody>
      </p:sp>
    </p:spTree>
    <p:extLst>
      <p:ext uri="{BB962C8B-B14F-4D97-AF65-F5344CB8AC3E}">
        <p14:creationId xmlns:p14="http://schemas.microsoft.com/office/powerpoint/2010/main" val="202701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Playing piano offers several benefits to mental wellbeing and dexterity. The idea for passive haptic rehearsal comes from the issues faced by a massage therapist, Fiona, who wants to learn and play piano in her own time but is prevented by constraints of time and risk of injury. Due to her busy workday and her child, Fiona can barely find time to practice piano. Similar limitations are often common for many people who learn or re-learn piano later in life. Moreover, as someone who already has to use her hands very often in the day, spending the rest of it practicing piano would put her at great risk of repetitive strain injury.</a:t>
            </a:r>
          </a:p>
          <a:p>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2</a:t>
            </a:fld>
            <a:endParaRPr lang="en-US"/>
          </a:p>
        </p:txBody>
      </p:sp>
    </p:spTree>
    <p:extLst>
      <p:ext uri="{BB962C8B-B14F-4D97-AF65-F5344CB8AC3E}">
        <p14:creationId xmlns:p14="http://schemas.microsoft.com/office/powerpoint/2010/main" val="2694818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 reduce such risks, passive haptic learning uses repeated vibrotactile stimulation to train users to play piano. Since this work started a decade ago, it has been expanded from a single melody to more complex phrases and eventually two-handed songs. More recently, a study found that passive haptic learning can offer greater retention of piano pieces in addition to a faster learning process. In this project, we expand the boundaries of passive haptic learning to generate lessons for any piano piece on the fly.</a:t>
            </a:r>
          </a:p>
          <a:p>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3</a:t>
            </a:fld>
            <a:endParaRPr lang="en-US"/>
          </a:p>
        </p:txBody>
      </p:sp>
    </p:spTree>
    <p:extLst>
      <p:ext uri="{BB962C8B-B14F-4D97-AF65-F5344CB8AC3E}">
        <p14:creationId xmlns:p14="http://schemas.microsoft.com/office/powerpoint/2010/main" val="290382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parallel with passive haptic learning, HCI researchers have used various methods such as light-up keys and alternative visual displays to make the process of learning piano easier and faster. By giving better feedback and gamifying the process, they also helped keep users practicing consistently.</a:t>
            </a:r>
          </a:p>
          <a:p>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4</a:t>
            </a:fld>
            <a:endParaRPr lang="en-US"/>
          </a:p>
        </p:txBody>
      </p:sp>
    </p:spTree>
    <p:extLst>
      <p:ext uri="{BB962C8B-B14F-4D97-AF65-F5344CB8AC3E}">
        <p14:creationId xmlns:p14="http://schemas.microsoft.com/office/powerpoint/2010/main" val="2634745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 make use of both of these trends, we propose passive haptic rehearsal instead of passive haptic learning. Whereas passive haptic learning was purely passive, rehearsal instead combines it with active practice. This makes the best use of passive haptic learning’s benefits to retention alongside the positive health benefits and feedback of active practice. </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 facilitate this, we designed gloves that users could wear in their daily lives, so that they could do their passive rehearsal sessions at any time during the day.</a:t>
            </a:r>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5</a:t>
            </a:fld>
            <a:endParaRPr lang="en-US"/>
          </a:p>
        </p:txBody>
      </p:sp>
    </p:spTree>
    <p:extLst>
      <p:ext uri="{BB962C8B-B14F-4D97-AF65-F5344CB8AC3E}">
        <p14:creationId xmlns:p14="http://schemas.microsoft.com/office/powerpoint/2010/main" val="84180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To interface with these gloves, we built our own web portal, which both controls our gloves for passive sessions and assists active practice sessions with feedback. For passive rehearsal, users can set up passive practice sessions of any length and select lessons to decide which part to rehearse. For active sessions, they can send the piece they’d like to play to the light-up keyboard to get a visual demonstration of the piece. They can also get feedback on their mistakes from a recording of their practice session and take notes on these after they’re done with their active practice.</a:t>
            </a:r>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6</a:t>
            </a:fld>
            <a:endParaRPr lang="en-US"/>
          </a:p>
        </p:txBody>
      </p:sp>
    </p:spTree>
    <p:extLst>
      <p:ext uri="{BB962C8B-B14F-4D97-AF65-F5344CB8AC3E}">
        <p14:creationId xmlns:p14="http://schemas.microsoft.com/office/powerpoint/2010/main" val="382410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web portal can also take in any music XML file, a common digital format for sheet notes, generating fingerings that allow the piece to be played. These are then converted to smaller lessons of about 10 seconds and ordered sequences to command the motors on which finger should vibrate. The file is sent to the gloves over Bluetooth and stored there, allowing the user to practice when they wish.</a:t>
            </a:r>
          </a:p>
          <a:p>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7</a:t>
            </a:fld>
            <a:endParaRPr lang="en-US"/>
          </a:p>
        </p:txBody>
      </p:sp>
    </p:spTree>
    <p:extLst>
      <p:ext uri="{BB962C8B-B14F-4D97-AF65-F5344CB8AC3E}">
        <p14:creationId xmlns:p14="http://schemas.microsoft.com/office/powerpoint/2010/main" val="4083383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Past work on passive haptic learning also used a simpler algorithm called dynamic time warping to evaluate performance. However, dynamic time warping has some shortcomings when it comes to piano, because it ignores when you repeatedly press the same key. Instead, we use the Needleman-Wunsch algorithm, an algorithm typically used in bioinformatics for aligning protein sequences. We also factor in issues with timing after the alignment to determine the user’s rhythmic accuracy.</a:t>
            </a:r>
          </a:p>
          <a:p>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8</a:t>
            </a:fld>
            <a:endParaRPr lang="en-US"/>
          </a:p>
        </p:txBody>
      </p:sp>
    </p:spTree>
    <p:extLst>
      <p:ext uri="{BB962C8B-B14F-4D97-AF65-F5344CB8AC3E}">
        <p14:creationId xmlns:p14="http://schemas.microsoft.com/office/powerpoint/2010/main" val="425656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Currently, we are running a pilot study to determine any shortcomings in our hardware and software design as well as study procedure. This study will run for 2 weeks, with the users practicing every day. This constitutes half an hour of active practice, and 2.5 hours of passive stimulation where they wear the gloves and keep it running.  For the 2 participants of this first study, we aimed to have people with some past musical history as it’s necessary for reading sheet notes, but the user is not assisted by piano teachers. We plan to keep this design for our real-world study, while expanding it to be more rigorous for measuring the impact of passive haptic rehearsal.</a:t>
            </a:r>
          </a:p>
          <a:p>
            <a:endParaRPr lang="en-US" dirty="0"/>
          </a:p>
        </p:txBody>
      </p:sp>
      <p:sp>
        <p:nvSpPr>
          <p:cNvPr id="4" name="Slide Number Placeholder 3"/>
          <p:cNvSpPr>
            <a:spLocks noGrp="1"/>
          </p:cNvSpPr>
          <p:nvPr>
            <p:ph type="sldNum" sz="quarter" idx="5"/>
          </p:nvPr>
        </p:nvSpPr>
        <p:spPr/>
        <p:txBody>
          <a:bodyPr/>
          <a:lstStyle/>
          <a:p>
            <a:fld id="{BA2D2420-1EF4-4A21-A2B5-3A26F7FC16EC}" type="slidenum">
              <a:rPr lang="en-US" smtClean="0"/>
              <a:t>9</a:t>
            </a:fld>
            <a:endParaRPr lang="en-US"/>
          </a:p>
        </p:txBody>
      </p:sp>
    </p:spTree>
    <p:extLst>
      <p:ext uri="{BB962C8B-B14F-4D97-AF65-F5344CB8AC3E}">
        <p14:creationId xmlns:p14="http://schemas.microsoft.com/office/powerpoint/2010/main" val="3072801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2955684" y="1149178"/>
            <a:ext cx="6795912" cy="2643890"/>
          </a:xfrm>
          <a:prstGeom prst="rect">
            <a:avLst/>
          </a:prstGeom>
        </p:spPr>
        <p:txBody>
          <a:bodyPr anchor="b" anchorCtr="0">
            <a:normAutofit/>
          </a:bodyPr>
          <a:lstStyle>
            <a:lvl1pPr algn="l">
              <a:lnSpc>
                <a:spcPts val="4800"/>
              </a:lnSpc>
              <a:defRPr sz="4200" b="1" i="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2955682" y="3793068"/>
            <a:ext cx="6795913" cy="1684868"/>
          </a:xfrm>
          <a:prstGeom prst="rect">
            <a:avLst/>
          </a:prstGeom>
        </p:spPr>
        <p:txBody>
          <a:bodyPr>
            <a:noAutofit/>
          </a:bodyPr>
          <a:lstStyle>
            <a:lvl1pPr marL="0" indent="0" algn="l">
              <a:lnSpc>
                <a:spcPts val="3600"/>
              </a:lnSpc>
              <a:buNone/>
              <a:defRPr sz="1800" b="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27664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40427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9917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71982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00338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217374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299078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18364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43319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4/30/2022</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pn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30000"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44113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4/30/2022</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441135"/>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4411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
        <p:nvSpPr>
          <p:cNvPr id="7" name="Rectangle 6">
            <a:extLst>
              <a:ext uri="{FF2B5EF4-FFF2-40B4-BE49-F238E27FC236}">
                <a16:creationId xmlns:a16="http://schemas.microsoft.com/office/drawing/2014/main" id="{7978F948-9C70-42D2-98C9-CC6983F4D8B6}"/>
              </a:ext>
            </a:extLst>
          </p:cNvPr>
          <p:cNvSpPr/>
          <p:nvPr userDrawn="1"/>
        </p:nvSpPr>
        <p:spPr>
          <a:xfrm>
            <a:off x="9518073" y="5868785"/>
            <a:ext cx="2673927" cy="989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30000"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44113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4/30/2022</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441135"/>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4411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34049582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s://arxiv.org/abs/2203.12749" TargetMode="External"/><Relationship Id="rId5" Type="http://schemas.openxmlformats.org/officeDocument/2006/relationships/hyperlink" Target="mailto:tgemici@gatech.edu" TargetMode="Externa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2219586" y="667325"/>
            <a:ext cx="7340367" cy="2866311"/>
          </a:xfrm>
          <a:prstGeom prst="rect">
            <a:avLst/>
          </a:prstGeom>
        </p:spPr>
        <p:txBody>
          <a:bodyPr wrap="square">
            <a:normAutofit/>
          </a:bodyPr>
          <a:lstStyle/>
          <a:p>
            <a:r>
              <a:rPr lang="en-US" b="1" dirty="0">
                <a:solidFill>
                  <a:srgbClr val="003057"/>
                </a:solidFill>
                <a:latin typeface="Roboto" panose="02000000000000000000" pitchFamily="2" charset="0"/>
                <a:ea typeface="Roboto" panose="02000000000000000000" pitchFamily="2" charset="0"/>
              </a:rPr>
              <a:t>Passive Haptic Rehearsal for Accelerated Piano Skill Acquisition</a:t>
            </a:r>
          </a:p>
        </p:txBody>
      </p:sp>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a:xfrm>
            <a:off x="2219586" y="3533636"/>
            <a:ext cx="6570453" cy="1044505"/>
          </a:xfrm>
        </p:spPr>
        <p:txBody>
          <a:bodyPr/>
          <a:lstStyle/>
          <a:p>
            <a:pPr>
              <a:lnSpc>
                <a:spcPct val="100000"/>
              </a:lnSpc>
            </a:pPr>
            <a:r>
              <a:rPr lang="en-US" sz="2400" dirty="0">
                <a:solidFill>
                  <a:srgbClr val="857437"/>
                </a:solidFill>
                <a:latin typeface="Roboto" panose="02000000000000000000" pitchFamily="2" charset="0"/>
                <a:ea typeface="Roboto" panose="02000000000000000000" pitchFamily="2" charset="0"/>
                <a:cs typeface="Roboto" panose="02000000000000000000" pitchFamily="2" charset="0"/>
              </a:rPr>
              <a:t>Tan Gemicioglu, Noah </a:t>
            </a:r>
            <a:r>
              <a:rPr lang="en-US" sz="2400" dirty="0" err="1">
                <a:solidFill>
                  <a:srgbClr val="857437"/>
                </a:solidFill>
                <a:latin typeface="Roboto" panose="02000000000000000000" pitchFamily="2" charset="0"/>
                <a:ea typeface="Roboto" panose="02000000000000000000" pitchFamily="2" charset="0"/>
                <a:cs typeface="Roboto" panose="02000000000000000000" pitchFamily="2" charset="0"/>
              </a:rPr>
              <a:t>Teuscher</a:t>
            </a:r>
            <a:r>
              <a:rPr lang="en-US" sz="2400" dirty="0">
                <a:solidFill>
                  <a:srgbClr val="857437"/>
                </a:solidFill>
                <a:latin typeface="Roboto" panose="02000000000000000000" pitchFamily="2" charset="0"/>
                <a:ea typeface="Roboto" panose="02000000000000000000" pitchFamily="2" charset="0"/>
                <a:cs typeface="Roboto" panose="02000000000000000000" pitchFamily="2" charset="0"/>
              </a:rPr>
              <a:t>, Brahmi Dwivedi, </a:t>
            </a:r>
            <a:r>
              <a:rPr lang="en-US" sz="2400" dirty="0" err="1">
                <a:solidFill>
                  <a:srgbClr val="857437"/>
                </a:solidFill>
                <a:latin typeface="Roboto" panose="02000000000000000000" pitchFamily="2" charset="0"/>
                <a:ea typeface="Roboto" panose="02000000000000000000" pitchFamily="2" charset="0"/>
                <a:cs typeface="Roboto" panose="02000000000000000000" pitchFamily="2" charset="0"/>
              </a:rPr>
              <a:t>Soobin</a:t>
            </a:r>
            <a:r>
              <a:rPr lang="en-US" sz="2400" dirty="0">
                <a:solidFill>
                  <a:srgbClr val="857437"/>
                </a:solidFill>
                <a:latin typeface="Roboto" panose="02000000000000000000" pitchFamily="2" charset="0"/>
                <a:ea typeface="Roboto" panose="02000000000000000000" pitchFamily="2" charset="0"/>
                <a:cs typeface="Roboto" panose="02000000000000000000" pitchFamily="2" charset="0"/>
              </a:rPr>
              <a:t> Park, Emerson Miller, Celeste Mason, Caitlyn Seim, Thad Starner</a:t>
            </a:r>
          </a:p>
        </p:txBody>
      </p:sp>
    </p:spTree>
    <p:extLst>
      <p:ext uri="{BB962C8B-B14F-4D97-AF65-F5344CB8AC3E}">
        <p14:creationId xmlns:p14="http://schemas.microsoft.com/office/powerpoint/2010/main" val="278977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AE65-AC98-49EA-96C4-3B68EBE7EEA6}"/>
              </a:ext>
            </a:extLst>
          </p:cNvPr>
          <p:cNvSpPr>
            <a:spLocks noGrp="1"/>
          </p:cNvSpPr>
          <p:nvPr>
            <p:ph type="title"/>
          </p:nvPr>
        </p:nvSpPr>
        <p:spPr/>
        <p:txBody>
          <a:bodyPr/>
          <a:lstStyle/>
          <a:p>
            <a:r>
              <a:rPr lang="en-US" dirty="0"/>
              <a:t>Proposed Real-World Study</a:t>
            </a:r>
          </a:p>
        </p:txBody>
      </p:sp>
      <p:sp>
        <p:nvSpPr>
          <p:cNvPr id="3" name="Content Placeholder 2">
            <a:extLst>
              <a:ext uri="{FF2B5EF4-FFF2-40B4-BE49-F238E27FC236}">
                <a16:creationId xmlns:a16="http://schemas.microsoft.com/office/drawing/2014/main" id="{45693C82-9CAF-4DA0-B115-C7480819660E}"/>
              </a:ext>
            </a:extLst>
          </p:cNvPr>
          <p:cNvSpPr>
            <a:spLocks noGrp="1"/>
          </p:cNvSpPr>
          <p:nvPr>
            <p:ph sz="half" idx="1"/>
          </p:nvPr>
        </p:nvSpPr>
        <p:spPr>
          <a:xfrm>
            <a:off x="379048" y="1215483"/>
            <a:ext cx="8736960" cy="2213517"/>
          </a:xfrm>
        </p:spPr>
        <p:txBody>
          <a:bodyPr>
            <a:normAutofit/>
          </a:bodyPr>
          <a:lstStyle/>
          <a:p>
            <a:r>
              <a:rPr lang="en-US" dirty="0"/>
              <a:t>16 participants, paired by skill</a:t>
            </a:r>
          </a:p>
          <a:p>
            <a:r>
              <a:rPr lang="en-US" dirty="0"/>
              <a:t>2 conditions: sham gloves, functional haptic gloves</a:t>
            </a:r>
          </a:p>
          <a:p>
            <a:r>
              <a:rPr lang="en-US" dirty="0"/>
              <a:t>2 equivalent piano pieces</a:t>
            </a:r>
          </a:p>
          <a:p>
            <a:r>
              <a:rPr lang="en-US" dirty="0"/>
              <a:t>2x2 Latin square design for counterbalancing</a:t>
            </a:r>
          </a:p>
        </p:txBody>
      </p:sp>
      <p:sp>
        <p:nvSpPr>
          <p:cNvPr id="5" name="Content Placeholder 2">
            <a:extLst>
              <a:ext uri="{FF2B5EF4-FFF2-40B4-BE49-F238E27FC236}">
                <a16:creationId xmlns:a16="http://schemas.microsoft.com/office/drawing/2014/main" id="{1329DBFC-6D57-408A-B9B0-CE8DCCCFDCFA}"/>
              </a:ext>
            </a:extLst>
          </p:cNvPr>
          <p:cNvSpPr txBox="1">
            <a:spLocks/>
          </p:cNvSpPr>
          <p:nvPr/>
        </p:nvSpPr>
        <p:spPr>
          <a:xfrm>
            <a:off x="575275" y="3940140"/>
            <a:ext cx="1574189" cy="2213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Group 1:</a:t>
            </a:r>
          </a:p>
          <a:p>
            <a:pPr marL="0" indent="0">
              <a:buNone/>
            </a:pPr>
            <a:endParaRPr lang="en-US" dirty="0"/>
          </a:p>
          <a:p>
            <a:pPr marL="0" indent="0">
              <a:buNone/>
            </a:pPr>
            <a:endParaRPr lang="en-US" dirty="0"/>
          </a:p>
          <a:p>
            <a:pPr marL="0" indent="0">
              <a:buNone/>
            </a:pPr>
            <a:r>
              <a:rPr lang="en-US" dirty="0"/>
              <a:t>Group 2:</a:t>
            </a:r>
          </a:p>
        </p:txBody>
      </p:sp>
      <p:sp>
        <p:nvSpPr>
          <p:cNvPr id="6" name="Rectangle: Rounded Corners 5">
            <a:extLst>
              <a:ext uri="{FF2B5EF4-FFF2-40B4-BE49-F238E27FC236}">
                <a16:creationId xmlns:a16="http://schemas.microsoft.com/office/drawing/2014/main" id="{9D79B2C0-374D-427D-A25D-FA721EFB0CFC}"/>
              </a:ext>
            </a:extLst>
          </p:cNvPr>
          <p:cNvSpPr/>
          <p:nvPr/>
        </p:nvSpPr>
        <p:spPr>
          <a:xfrm>
            <a:off x="2248677" y="3750906"/>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Performance</a:t>
            </a:r>
          </a:p>
          <a:p>
            <a:pPr algn="ctr"/>
            <a:r>
              <a:rPr lang="en-US" dirty="0">
                <a:solidFill>
                  <a:srgbClr val="003057"/>
                </a:solidFill>
              </a:rPr>
              <a:t>evaluation on piece 1</a:t>
            </a:r>
          </a:p>
        </p:txBody>
      </p:sp>
      <p:sp>
        <p:nvSpPr>
          <p:cNvPr id="8" name="Rectangle: Rounded Corners 7">
            <a:extLst>
              <a:ext uri="{FF2B5EF4-FFF2-40B4-BE49-F238E27FC236}">
                <a16:creationId xmlns:a16="http://schemas.microsoft.com/office/drawing/2014/main" id="{6797F667-02E9-4385-82C6-C3ACD8AD032C}"/>
              </a:ext>
            </a:extLst>
          </p:cNvPr>
          <p:cNvSpPr/>
          <p:nvPr/>
        </p:nvSpPr>
        <p:spPr>
          <a:xfrm>
            <a:off x="5758498" y="3750906"/>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Performance</a:t>
            </a:r>
          </a:p>
          <a:p>
            <a:pPr algn="ctr"/>
            <a:r>
              <a:rPr lang="en-US" dirty="0">
                <a:solidFill>
                  <a:srgbClr val="003057"/>
                </a:solidFill>
              </a:rPr>
              <a:t>evaluation on both</a:t>
            </a:r>
          </a:p>
        </p:txBody>
      </p:sp>
      <p:sp>
        <p:nvSpPr>
          <p:cNvPr id="9" name="Rectangle: Rounded Corners 8">
            <a:extLst>
              <a:ext uri="{FF2B5EF4-FFF2-40B4-BE49-F238E27FC236}">
                <a16:creationId xmlns:a16="http://schemas.microsoft.com/office/drawing/2014/main" id="{A8A9A1FE-6ECD-462B-B759-D18EF341AFF5}"/>
              </a:ext>
            </a:extLst>
          </p:cNvPr>
          <p:cNvSpPr/>
          <p:nvPr/>
        </p:nvSpPr>
        <p:spPr>
          <a:xfrm>
            <a:off x="9268318" y="3754358"/>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Performance</a:t>
            </a:r>
          </a:p>
          <a:p>
            <a:pPr algn="ctr"/>
            <a:r>
              <a:rPr lang="en-US" dirty="0">
                <a:solidFill>
                  <a:srgbClr val="003057"/>
                </a:solidFill>
              </a:rPr>
              <a:t>evaluation on piece 2</a:t>
            </a:r>
          </a:p>
        </p:txBody>
      </p:sp>
      <p:sp>
        <p:nvSpPr>
          <p:cNvPr id="10" name="Rectangle: Rounded Corners 9">
            <a:extLst>
              <a:ext uri="{FF2B5EF4-FFF2-40B4-BE49-F238E27FC236}">
                <a16:creationId xmlns:a16="http://schemas.microsoft.com/office/drawing/2014/main" id="{F1E82CB6-FFC5-4577-95D0-4966BB2DE5BF}"/>
              </a:ext>
            </a:extLst>
          </p:cNvPr>
          <p:cNvSpPr/>
          <p:nvPr/>
        </p:nvSpPr>
        <p:spPr>
          <a:xfrm>
            <a:off x="4003587" y="3753331"/>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2 weeks of practice for piece 1</a:t>
            </a:r>
          </a:p>
        </p:txBody>
      </p:sp>
      <p:sp>
        <p:nvSpPr>
          <p:cNvPr id="11" name="Rectangle: Rounded Corners 10">
            <a:extLst>
              <a:ext uri="{FF2B5EF4-FFF2-40B4-BE49-F238E27FC236}">
                <a16:creationId xmlns:a16="http://schemas.microsoft.com/office/drawing/2014/main" id="{34C505D1-DCA1-41A3-A1C4-A5F5F835705B}"/>
              </a:ext>
            </a:extLst>
          </p:cNvPr>
          <p:cNvSpPr/>
          <p:nvPr/>
        </p:nvSpPr>
        <p:spPr>
          <a:xfrm>
            <a:off x="7513408" y="3753331"/>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2 weeks of practice for piece 2</a:t>
            </a:r>
          </a:p>
        </p:txBody>
      </p:sp>
      <p:sp>
        <p:nvSpPr>
          <p:cNvPr id="12" name="Rectangle: Rounded Corners 11">
            <a:extLst>
              <a:ext uri="{FF2B5EF4-FFF2-40B4-BE49-F238E27FC236}">
                <a16:creationId xmlns:a16="http://schemas.microsoft.com/office/drawing/2014/main" id="{21FFD670-1084-4398-BEE8-4E9108BB8A98}"/>
              </a:ext>
            </a:extLst>
          </p:cNvPr>
          <p:cNvSpPr/>
          <p:nvPr/>
        </p:nvSpPr>
        <p:spPr>
          <a:xfrm>
            <a:off x="2248677" y="5270615"/>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Performance</a:t>
            </a:r>
          </a:p>
          <a:p>
            <a:pPr algn="ctr"/>
            <a:r>
              <a:rPr lang="en-US" dirty="0">
                <a:solidFill>
                  <a:srgbClr val="003057"/>
                </a:solidFill>
              </a:rPr>
              <a:t>evaluation on piece 2</a:t>
            </a:r>
          </a:p>
        </p:txBody>
      </p:sp>
      <p:sp>
        <p:nvSpPr>
          <p:cNvPr id="13" name="Rectangle: Rounded Corners 12">
            <a:extLst>
              <a:ext uri="{FF2B5EF4-FFF2-40B4-BE49-F238E27FC236}">
                <a16:creationId xmlns:a16="http://schemas.microsoft.com/office/drawing/2014/main" id="{9DF0C765-8DE5-450E-8517-32E8574D8A73}"/>
              </a:ext>
            </a:extLst>
          </p:cNvPr>
          <p:cNvSpPr/>
          <p:nvPr/>
        </p:nvSpPr>
        <p:spPr>
          <a:xfrm>
            <a:off x="5758498" y="5270615"/>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Performance</a:t>
            </a:r>
          </a:p>
          <a:p>
            <a:pPr algn="ctr"/>
            <a:r>
              <a:rPr lang="en-US" dirty="0">
                <a:solidFill>
                  <a:srgbClr val="003057"/>
                </a:solidFill>
              </a:rPr>
              <a:t>evaluation on both</a:t>
            </a:r>
          </a:p>
        </p:txBody>
      </p:sp>
      <p:sp>
        <p:nvSpPr>
          <p:cNvPr id="14" name="Rectangle: Rounded Corners 13">
            <a:extLst>
              <a:ext uri="{FF2B5EF4-FFF2-40B4-BE49-F238E27FC236}">
                <a16:creationId xmlns:a16="http://schemas.microsoft.com/office/drawing/2014/main" id="{890587AB-34BD-4167-8CD3-0536D3686C60}"/>
              </a:ext>
            </a:extLst>
          </p:cNvPr>
          <p:cNvSpPr/>
          <p:nvPr/>
        </p:nvSpPr>
        <p:spPr>
          <a:xfrm>
            <a:off x="9268318" y="5274067"/>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Performance</a:t>
            </a:r>
          </a:p>
          <a:p>
            <a:pPr algn="ctr"/>
            <a:r>
              <a:rPr lang="en-US" dirty="0">
                <a:solidFill>
                  <a:srgbClr val="003057"/>
                </a:solidFill>
              </a:rPr>
              <a:t>evaluation on piece 1</a:t>
            </a:r>
          </a:p>
        </p:txBody>
      </p:sp>
      <p:sp>
        <p:nvSpPr>
          <p:cNvPr id="15" name="Rectangle: Rounded Corners 14">
            <a:extLst>
              <a:ext uri="{FF2B5EF4-FFF2-40B4-BE49-F238E27FC236}">
                <a16:creationId xmlns:a16="http://schemas.microsoft.com/office/drawing/2014/main" id="{1EB95E65-6ECE-4659-BD09-752B6374DA07}"/>
              </a:ext>
            </a:extLst>
          </p:cNvPr>
          <p:cNvSpPr/>
          <p:nvPr/>
        </p:nvSpPr>
        <p:spPr>
          <a:xfrm>
            <a:off x="4003587" y="5273040"/>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2 weeks of practice for piece 2</a:t>
            </a:r>
          </a:p>
        </p:txBody>
      </p:sp>
      <p:sp>
        <p:nvSpPr>
          <p:cNvPr id="16" name="Rectangle: Rounded Corners 15">
            <a:extLst>
              <a:ext uri="{FF2B5EF4-FFF2-40B4-BE49-F238E27FC236}">
                <a16:creationId xmlns:a16="http://schemas.microsoft.com/office/drawing/2014/main" id="{46B683CD-F4B9-475D-9933-1C688D6B96E9}"/>
              </a:ext>
            </a:extLst>
          </p:cNvPr>
          <p:cNvSpPr/>
          <p:nvPr/>
        </p:nvSpPr>
        <p:spPr>
          <a:xfrm>
            <a:off x="7513408" y="5273040"/>
            <a:ext cx="1668981" cy="877078"/>
          </a:xfrm>
          <a:prstGeom prst="roundRect">
            <a:avLst/>
          </a:prstGeom>
          <a:solidFill>
            <a:schemeClr val="bg1"/>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057"/>
                </a:solidFill>
              </a:rPr>
              <a:t>2 weeks of practice for piece 1</a:t>
            </a:r>
          </a:p>
        </p:txBody>
      </p:sp>
      <p:sp>
        <p:nvSpPr>
          <p:cNvPr id="17" name="Content Placeholder 2">
            <a:extLst>
              <a:ext uri="{FF2B5EF4-FFF2-40B4-BE49-F238E27FC236}">
                <a16:creationId xmlns:a16="http://schemas.microsoft.com/office/drawing/2014/main" id="{129F4B03-82F7-4CA5-911E-BE06F908B3B8}"/>
              </a:ext>
            </a:extLst>
          </p:cNvPr>
          <p:cNvSpPr txBox="1">
            <a:spLocks/>
          </p:cNvSpPr>
          <p:nvPr/>
        </p:nvSpPr>
        <p:spPr>
          <a:xfrm>
            <a:off x="2248678" y="6346860"/>
            <a:ext cx="6867330" cy="511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*Both groups further split to sham and functional</a:t>
            </a:r>
          </a:p>
        </p:txBody>
      </p:sp>
    </p:spTree>
    <p:extLst>
      <p:ext uri="{BB962C8B-B14F-4D97-AF65-F5344CB8AC3E}">
        <p14:creationId xmlns:p14="http://schemas.microsoft.com/office/powerpoint/2010/main" val="1710441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5F9E-DA67-4069-BDAC-552B8E5DA69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FD139E9F-8144-4D4E-BC16-03E7151293CB}"/>
              </a:ext>
            </a:extLst>
          </p:cNvPr>
          <p:cNvSpPr>
            <a:spLocks noGrp="1"/>
          </p:cNvSpPr>
          <p:nvPr>
            <p:ph sz="half" idx="1"/>
          </p:nvPr>
        </p:nvSpPr>
        <p:spPr>
          <a:xfrm>
            <a:off x="379048" y="1215483"/>
            <a:ext cx="10526640" cy="4225652"/>
          </a:xfrm>
        </p:spPr>
        <p:txBody>
          <a:bodyPr/>
          <a:lstStyle/>
          <a:p>
            <a:r>
              <a:rPr lang="en-US" dirty="0"/>
              <a:t>For usability, passive haptic rehearsal &gt; passive haptic learning</a:t>
            </a:r>
          </a:p>
          <a:p>
            <a:r>
              <a:rPr lang="en-US" dirty="0"/>
              <a:t>Passive haptic rehearsal </a:t>
            </a:r>
          </a:p>
          <a:p>
            <a:pPr lvl="1"/>
            <a:r>
              <a:rPr lang="en-US" sz="2800" dirty="0"/>
              <a:t>Reduces the amount of time and practice necessary for learning piano</a:t>
            </a:r>
          </a:p>
          <a:p>
            <a:pPr lvl="1"/>
            <a:r>
              <a:rPr lang="en-US" sz="2800" dirty="0"/>
              <a:t>Can be combined with active practice for greater benefit</a:t>
            </a:r>
          </a:p>
          <a:p>
            <a:pPr lvl="1"/>
            <a:r>
              <a:rPr lang="en-US" sz="2800" dirty="0"/>
              <a:t>Assists self-paced piano learners</a:t>
            </a:r>
          </a:p>
          <a:p>
            <a:pPr lvl="1"/>
            <a:r>
              <a:rPr lang="en-US" sz="2800" dirty="0"/>
              <a:t>Is a feasible and useful application for passive haptic training in the real world</a:t>
            </a:r>
          </a:p>
          <a:p>
            <a:endParaRPr lang="en-US" dirty="0"/>
          </a:p>
          <a:p>
            <a:endParaRPr lang="en-US" dirty="0"/>
          </a:p>
        </p:txBody>
      </p:sp>
    </p:spTree>
    <p:extLst>
      <p:ext uri="{BB962C8B-B14F-4D97-AF65-F5344CB8AC3E}">
        <p14:creationId xmlns:p14="http://schemas.microsoft.com/office/powerpoint/2010/main" val="485801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BB6B-4C29-4E7B-A842-C14060667EA5}"/>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6DC2C35D-7D2F-4980-83C3-404D924DBD98}"/>
              </a:ext>
            </a:extLst>
          </p:cNvPr>
          <p:cNvSpPr>
            <a:spLocks noGrp="1"/>
          </p:cNvSpPr>
          <p:nvPr>
            <p:ph sz="half" idx="1"/>
          </p:nvPr>
        </p:nvSpPr>
        <p:spPr>
          <a:xfrm>
            <a:off x="612395" y="1316174"/>
            <a:ext cx="10779853" cy="4225652"/>
          </a:xfrm>
        </p:spPr>
        <p:txBody>
          <a:bodyPr/>
          <a:lstStyle/>
          <a:p>
            <a:r>
              <a:rPr lang="en-US" dirty="0"/>
              <a:t>Pedagogy: How should lessons be structured and repeated?</a:t>
            </a:r>
          </a:p>
          <a:p>
            <a:r>
              <a:rPr lang="en-US" dirty="0"/>
              <a:t>Design: How can the vibrations be optimized to increase learning while maintaining minimal attention requirements?</a:t>
            </a:r>
          </a:p>
          <a:p>
            <a:r>
              <a:rPr lang="en-US" dirty="0"/>
              <a:t>Music Education: How could the system complement traditional piano education with a teacher? </a:t>
            </a:r>
          </a:p>
          <a:p>
            <a:r>
              <a:rPr lang="en-US" dirty="0"/>
              <a:t>Neuroscience: What allows passive learning to happen?</a:t>
            </a:r>
          </a:p>
          <a:p>
            <a:r>
              <a:rPr lang="en-US" dirty="0"/>
              <a:t>Gamification: How can the process be gamified to encourage learning?</a:t>
            </a:r>
          </a:p>
        </p:txBody>
      </p:sp>
    </p:spTree>
    <p:extLst>
      <p:ext uri="{BB962C8B-B14F-4D97-AF65-F5344CB8AC3E}">
        <p14:creationId xmlns:p14="http://schemas.microsoft.com/office/powerpoint/2010/main" val="1606758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A82536-1F05-4FA2-822D-783FBABC3679}"/>
              </a:ext>
            </a:extLst>
          </p:cNvPr>
          <p:cNvSpPr>
            <a:spLocks noGrp="1"/>
          </p:cNvSpPr>
          <p:nvPr>
            <p:ph idx="1"/>
          </p:nvPr>
        </p:nvSpPr>
        <p:spPr>
          <a:xfrm>
            <a:off x="381000" y="1215485"/>
            <a:ext cx="11430000" cy="2663095"/>
          </a:xfrm>
        </p:spPr>
        <p:txBody>
          <a:bodyPr/>
          <a:lstStyle/>
          <a:p>
            <a:r>
              <a:rPr lang="en-US" dirty="0"/>
              <a:t>A passive haptic rehearsal glove usable in daily life</a:t>
            </a:r>
          </a:p>
          <a:p>
            <a:r>
              <a:rPr lang="en-US" dirty="0"/>
              <a:t>A user-friendly web portal to assist active and passive piano practice</a:t>
            </a:r>
          </a:p>
          <a:p>
            <a:r>
              <a:rPr lang="en-US"/>
              <a:t>A quantitative </a:t>
            </a:r>
            <a:r>
              <a:rPr lang="en-US" dirty="0"/>
              <a:t>metric for measuring piano performance</a:t>
            </a:r>
          </a:p>
          <a:p>
            <a:r>
              <a:rPr lang="en-US" dirty="0"/>
              <a:t>Soon: A study investigating the potential of passive haptic rehearsal as a consumer technology</a:t>
            </a:r>
          </a:p>
        </p:txBody>
      </p:sp>
      <p:sp>
        <p:nvSpPr>
          <p:cNvPr id="3" name="Title 2">
            <a:extLst>
              <a:ext uri="{FF2B5EF4-FFF2-40B4-BE49-F238E27FC236}">
                <a16:creationId xmlns:a16="http://schemas.microsoft.com/office/drawing/2014/main" id="{2B6C693B-9DBA-42C2-A42D-305DE6AA4BD3}"/>
              </a:ext>
            </a:extLst>
          </p:cNvPr>
          <p:cNvSpPr>
            <a:spLocks noGrp="1"/>
          </p:cNvSpPr>
          <p:nvPr>
            <p:ph type="title"/>
          </p:nvPr>
        </p:nvSpPr>
        <p:spPr/>
        <p:txBody>
          <a:bodyPr/>
          <a:lstStyle/>
          <a:p>
            <a:r>
              <a:rPr lang="en-US" dirty="0"/>
              <a:t>Contributions</a:t>
            </a:r>
          </a:p>
        </p:txBody>
      </p:sp>
      <p:pic>
        <p:nvPicPr>
          <p:cNvPr id="1026" name="Picture 2" descr="Mercer University Admitted to Georgia Research Alliance - The Den">
            <a:extLst>
              <a:ext uri="{FF2B5EF4-FFF2-40B4-BE49-F238E27FC236}">
                <a16:creationId xmlns:a16="http://schemas.microsoft.com/office/drawing/2014/main" id="{E2A460A6-1EDF-48C7-8E83-7B66828C8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453" y="5356668"/>
            <a:ext cx="30480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SF Logo | NSF - National Science Foundation">
            <a:extLst>
              <a:ext uri="{FF2B5EF4-FFF2-40B4-BE49-F238E27FC236}">
                <a16:creationId xmlns:a16="http://schemas.microsoft.com/office/drawing/2014/main" id="{BAA37EC2-A4CA-4510-8C78-D4D51F129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562" y="5380277"/>
            <a:ext cx="1367976" cy="137408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3820EC6F-4884-4143-8E1D-9B590C4EFD25}"/>
              </a:ext>
            </a:extLst>
          </p:cNvPr>
          <p:cNvSpPr txBox="1">
            <a:spLocks/>
          </p:cNvSpPr>
          <p:nvPr/>
        </p:nvSpPr>
        <p:spPr>
          <a:xfrm>
            <a:off x="1430562" y="5082156"/>
            <a:ext cx="2560320" cy="510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Thanks to</a:t>
            </a:r>
          </a:p>
        </p:txBody>
      </p:sp>
      <p:sp>
        <p:nvSpPr>
          <p:cNvPr id="7" name="Content Placeholder 1">
            <a:extLst>
              <a:ext uri="{FF2B5EF4-FFF2-40B4-BE49-F238E27FC236}">
                <a16:creationId xmlns:a16="http://schemas.microsoft.com/office/drawing/2014/main" id="{E9C5FCC6-A22A-4106-ADB6-EFB35DD7EC7C}"/>
              </a:ext>
            </a:extLst>
          </p:cNvPr>
          <p:cNvSpPr txBox="1">
            <a:spLocks/>
          </p:cNvSpPr>
          <p:nvPr/>
        </p:nvSpPr>
        <p:spPr>
          <a:xfrm>
            <a:off x="1431040" y="3733800"/>
            <a:ext cx="7863961" cy="12801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Questions?</a:t>
            </a:r>
          </a:p>
          <a:p>
            <a:pPr marL="0" indent="0">
              <a:buNone/>
            </a:pPr>
            <a:r>
              <a:rPr lang="en-US" sz="2400" dirty="0"/>
              <a:t>Email: </a:t>
            </a:r>
            <a:r>
              <a:rPr lang="en-US" sz="2400" dirty="0">
                <a:hlinkClick r:id="rId5"/>
              </a:rPr>
              <a:t>tgemici@gatech.edu</a:t>
            </a:r>
            <a:endParaRPr lang="en-US" sz="2400" dirty="0"/>
          </a:p>
          <a:p>
            <a:pPr marL="0" indent="0">
              <a:buNone/>
            </a:pPr>
            <a:r>
              <a:rPr lang="en-US" sz="2400" dirty="0"/>
              <a:t>Paper: </a:t>
            </a:r>
            <a:r>
              <a:rPr lang="en-US" sz="2400" dirty="0">
                <a:hlinkClick r:id="rId6"/>
              </a:rPr>
              <a:t>https://arxiv.org/abs/2203.12749</a:t>
            </a:r>
            <a:r>
              <a:rPr lang="en-US" sz="2400" dirty="0"/>
              <a:t>  </a:t>
            </a:r>
          </a:p>
        </p:txBody>
      </p:sp>
    </p:spTree>
    <p:extLst>
      <p:ext uri="{BB962C8B-B14F-4D97-AF65-F5344CB8AC3E}">
        <p14:creationId xmlns:p14="http://schemas.microsoft.com/office/powerpoint/2010/main" val="291890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A601C-F7AC-0C4F-9F21-FDFB1BAE4C2D}"/>
              </a:ext>
            </a:extLst>
          </p:cNvPr>
          <p:cNvSpPr>
            <a:spLocks noGrp="1"/>
          </p:cNvSpPr>
          <p:nvPr>
            <p:ph type="title"/>
          </p:nvPr>
        </p:nvSpPr>
        <p:spPr/>
        <p:txBody>
          <a:bodyPr/>
          <a:lstStyle/>
          <a:p>
            <a:r>
              <a:rPr lang="en-US" dirty="0"/>
              <a:t>Motivation</a:t>
            </a:r>
            <a:endParaRPr lang="en-US" b="1" dirty="0">
              <a:latin typeface="Roboto" panose="02000000000000000000" pitchFamily="2" charset="0"/>
              <a:ea typeface="Roboto" panose="02000000000000000000" pitchFamily="2" charset="0"/>
            </a:endParaRPr>
          </a:p>
        </p:txBody>
      </p:sp>
      <p:pic>
        <p:nvPicPr>
          <p:cNvPr id="1034" name="Picture 10" descr="How Long To Practice Piano – Joshua Ross">
            <a:extLst>
              <a:ext uri="{FF2B5EF4-FFF2-40B4-BE49-F238E27FC236}">
                <a16:creationId xmlns:a16="http://schemas.microsoft.com/office/drawing/2014/main" id="{82B24D39-5153-46CC-BA43-879E51C819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25" r="12390"/>
          <a:stretch/>
        </p:blipFill>
        <p:spPr bwMode="auto">
          <a:xfrm>
            <a:off x="6843252" y="1215483"/>
            <a:ext cx="4668337" cy="421175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0DFA36E-6C70-4819-9E6B-1FF996504825}"/>
              </a:ext>
            </a:extLst>
          </p:cNvPr>
          <p:cNvSpPr>
            <a:spLocks noGrp="1"/>
          </p:cNvSpPr>
          <p:nvPr>
            <p:ph idx="1"/>
          </p:nvPr>
        </p:nvSpPr>
        <p:spPr>
          <a:xfrm>
            <a:off x="380999" y="1215485"/>
            <a:ext cx="5970639" cy="4225650"/>
          </a:xfrm>
        </p:spPr>
        <p:txBody>
          <a:bodyPr/>
          <a:lstStyle/>
          <a:p>
            <a:r>
              <a:rPr lang="en-US" dirty="0"/>
              <a:t>Benefits to mental wellbeing and dexterity</a:t>
            </a:r>
          </a:p>
          <a:p>
            <a:r>
              <a:rPr lang="en-US" dirty="0"/>
              <a:t>Difficulties of learning piano later in life</a:t>
            </a:r>
          </a:p>
          <a:p>
            <a:pPr lvl="1"/>
            <a:r>
              <a:rPr lang="en-US" sz="2800" dirty="0"/>
              <a:t>Time constraints due to work</a:t>
            </a:r>
          </a:p>
          <a:p>
            <a:pPr lvl="1"/>
            <a:r>
              <a:rPr lang="en-US" sz="2800" dirty="0"/>
              <a:t>Active use of hands during day</a:t>
            </a:r>
          </a:p>
          <a:p>
            <a:pPr lvl="1"/>
            <a:r>
              <a:rPr lang="en-US" sz="2800" dirty="0"/>
              <a:t>Risk of repetitive strain injury</a:t>
            </a:r>
          </a:p>
          <a:p>
            <a:endParaRPr lang="en-US" dirty="0"/>
          </a:p>
        </p:txBody>
      </p:sp>
    </p:spTree>
    <p:extLst>
      <p:ext uri="{BB962C8B-B14F-4D97-AF65-F5344CB8AC3E}">
        <p14:creationId xmlns:p14="http://schemas.microsoft.com/office/powerpoint/2010/main" val="2016116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5946-80E5-4144-B775-3D5810F699C0}"/>
              </a:ext>
            </a:extLst>
          </p:cNvPr>
          <p:cNvSpPr>
            <a:spLocks noGrp="1"/>
          </p:cNvSpPr>
          <p:nvPr>
            <p:ph type="title"/>
          </p:nvPr>
        </p:nvSpPr>
        <p:spPr/>
        <p:txBody>
          <a:bodyPr/>
          <a:lstStyle/>
          <a:p>
            <a:r>
              <a:rPr lang="en-US" dirty="0"/>
              <a:t>Passive Haptic Learning</a:t>
            </a:r>
          </a:p>
        </p:txBody>
      </p:sp>
      <p:pic>
        <p:nvPicPr>
          <p:cNvPr id="8" name="Content Placeholder 7">
            <a:extLst>
              <a:ext uri="{FF2B5EF4-FFF2-40B4-BE49-F238E27FC236}">
                <a16:creationId xmlns:a16="http://schemas.microsoft.com/office/drawing/2014/main" id="{7C66A54F-11B7-462A-AABD-091458C11C5B}"/>
              </a:ext>
            </a:extLst>
          </p:cNvPr>
          <p:cNvPicPr>
            <a:picLocks noGrp="1" noChangeAspect="1"/>
          </p:cNvPicPr>
          <p:nvPr>
            <p:ph sz="half" idx="1"/>
          </p:nvPr>
        </p:nvPicPr>
        <p:blipFill>
          <a:blip r:embed="rId3"/>
          <a:stretch>
            <a:fillRect/>
          </a:stretch>
        </p:blipFill>
        <p:spPr>
          <a:xfrm>
            <a:off x="6196013" y="1323380"/>
            <a:ext cx="5614987" cy="4211240"/>
          </a:xfrm>
        </p:spPr>
      </p:pic>
      <p:sp>
        <p:nvSpPr>
          <p:cNvPr id="5" name="Content Placeholder 4">
            <a:extLst>
              <a:ext uri="{FF2B5EF4-FFF2-40B4-BE49-F238E27FC236}">
                <a16:creationId xmlns:a16="http://schemas.microsoft.com/office/drawing/2014/main" id="{2F4A275F-FDE8-4F79-908C-A520BF8DE2D2}"/>
              </a:ext>
            </a:extLst>
          </p:cNvPr>
          <p:cNvSpPr>
            <a:spLocks noGrp="1"/>
          </p:cNvSpPr>
          <p:nvPr>
            <p:ph sz="half" idx="2"/>
          </p:nvPr>
        </p:nvSpPr>
        <p:spPr>
          <a:xfrm>
            <a:off x="536895" y="1229498"/>
            <a:ext cx="5659118" cy="4679690"/>
          </a:xfrm>
        </p:spPr>
        <p:txBody>
          <a:bodyPr>
            <a:normAutofit/>
          </a:bodyPr>
          <a:lstStyle/>
          <a:p>
            <a:r>
              <a:rPr lang="en-US" dirty="0"/>
              <a:t>2008 (Huang et al.): A single melody</a:t>
            </a:r>
          </a:p>
          <a:p>
            <a:r>
              <a:rPr lang="en-US" dirty="0"/>
              <a:t>2010 (Huang et al.): Melodic phrases, confirmation of passiveness</a:t>
            </a:r>
          </a:p>
          <a:p>
            <a:r>
              <a:rPr lang="en-US" dirty="0"/>
              <a:t>2015 (Seim et al.): Two hands, chorded songs</a:t>
            </a:r>
          </a:p>
          <a:p>
            <a:r>
              <a:rPr lang="en-US" dirty="0"/>
              <a:t>2021 (</a:t>
            </a:r>
            <a:r>
              <a:rPr lang="en-US" dirty="0" err="1"/>
              <a:t>Donchev</a:t>
            </a:r>
            <a:r>
              <a:rPr lang="en-US" dirty="0"/>
              <a:t> et al.): Benefits to retention</a:t>
            </a:r>
          </a:p>
          <a:p>
            <a:r>
              <a:rPr lang="en-US" dirty="0"/>
              <a:t>Now: Any piano piece</a:t>
            </a:r>
          </a:p>
        </p:txBody>
      </p:sp>
      <p:sp>
        <p:nvSpPr>
          <p:cNvPr id="7" name="Content Placeholder 4">
            <a:extLst>
              <a:ext uri="{FF2B5EF4-FFF2-40B4-BE49-F238E27FC236}">
                <a16:creationId xmlns:a16="http://schemas.microsoft.com/office/drawing/2014/main" id="{974FDEFB-F7C0-4A5B-B23D-02D32CC6922A}"/>
              </a:ext>
            </a:extLst>
          </p:cNvPr>
          <p:cNvSpPr txBox="1">
            <a:spLocks/>
          </p:cNvSpPr>
          <p:nvPr/>
        </p:nvSpPr>
        <p:spPr>
          <a:xfrm>
            <a:off x="6096000" y="1316174"/>
            <a:ext cx="5613400" cy="4225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92661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9C66-6367-4411-881A-FBB44DFBA4A0}"/>
              </a:ext>
            </a:extLst>
          </p:cNvPr>
          <p:cNvSpPr>
            <a:spLocks noGrp="1"/>
          </p:cNvSpPr>
          <p:nvPr>
            <p:ph type="title"/>
          </p:nvPr>
        </p:nvSpPr>
        <p:spPr/>
        <p:txBody>
          <a:bodyPr/>
          <a:lstStyle/>
          <a:p>
            <a:r>
              <a:rPr lang="en-US" dirty="0"/>
              <a:t>Augmented Piano Practice</a:t>
            </a:r>
          </a:p>
        </p:txBody>
      </p:sp>
      <p:sp>
        <p:nvSpPr>
          <p:cNvPr id="3" name="Content Placeholder 2">
            <a:extLst>
              <a:ext uri="{FF2B5EF4-FFF2-40B4-BE49-F238E27FC236}">
                <a16:creationId xmlns:a16="http://schemas.microsoft.com/office/drawing/2014/main" id="{632DBED8-671A-45A9-8094-6D25DF6EABD5}"/>
              </a:ext>
            </a:extLst>
          </p:cNvPr>
          <p:cNvSpPr>
            <a:spLocks noGrp="1"/>
          </p:cNvSpPr>
          <p:nvPr>
            <p:ph sz="half" idx="1"/>
          </p:nvPr>
        </p:nvSpPr>
        <p:spPr>
          <a:xfrm>
            <a:off x="379048" y="1215483"/>
            <a:ext cx="4486469" cy="4225652"/>
          </a:xfrm>
        </p:spPr>
        <p:txBody>
          <a:bodyPr/>
          <a:lstStyle/>
          <a:p>
            <a:r>
              <a:rPr lang="en-US" dirty="0"/>
              <a:t>Light-up keys</a:t>
            </a:r>
          </a:p>
          <a:p>
            <a:r>
              <a:rPr lang="en-US" dirty="0"/>
              <a:t>Extra visual indicators</a:t>
            </a:r>
          </a:p>
          <a:p>
            <a:r>
              <a:rPr lang="en-US" dirty="0"/>
              <a:t>Alternative displays of sheet music</a:t>
            </a:r>
          </a:p>
          <a:p>
            <a:r>
              <a:rPr lang="en-US" dirty="0"/>
              <a:t>Post-performance feedback</a:t>
            </a:r>
          </a:p>
          <a:p>
            <a:r>
              <a:rPr lang="en-US" dirty="0"/>
              <a:t>Gamification</a:t>
            </a:r>
          </a:p>
          <a:p>
            <a:endParaRPr lang="en-US" dirty="0"/>
          </a:p>
          <a:p>
            <a:endParaRPr lang="en-US" dirty="0"/>
          </a:p>
        </p:txBody>
      </p:sp>
      <p:pic>
        <p:nvPicPr>
          <p:cNvPr id="1026" name="Picture 2">
            <a:extLst>
              <a:ext uri="{FF2B5EF4-FFF2-40B4-BE49-F238E27FC236}">
                <a16:creationId xmlns:a16="http://schemas.microsoft.com/office/drawing/2014/main" id="{92A1B45B-1E42-0364-1F96-C7DCFF5A523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56294" y="1215483"/>
            <a:ext cx="6363929" cy="369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281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3A6D-96E1-45E1-B958-5075E42B6644}"/>
              </a:ext>
            </a:extLst>
          </p:cNvPr>
          <p:cNvSpPr>
            <a:spLocks noGrp="1"/>
          </p:cNvSpPr>
          <p:nvPr>
            <p:ph type="title"/>
          </p:nvPr>
        </p:nvSpPr>
        <p:spPr/>
        <p:txBody>
          <a:bodyPr/>
          <a:lstStyle/>
          <a:p>
            <a:r>
              <a:rPr lang="en-US" dirty="0"/>
              <a:t>Passive Haptic Rehearsal Glove</a:t>
            </a:r>
          </a:p>
        </p:txBody>
      </p:sp>
      <p:pic>
        <p:nvPicPr>
          <p:cNvPr id="8" name="Content Placeholder 7">
            <a:extLst>
              <a:ext uri="{FF2B5EF4-FFF2-40B4-BE49-F238E27FC236}">
                <a16:creationId xmlns:a16="http://schemas.microsoft.com/office/drawing/2014/main" id="{3E6FA855-F3BA-4D62-8848-661AADC83400}"/>
              </a:ext>
            </a:extLst>
          </p:cNvPr>
          <p:cNvPicPr>
            <a:picLocks noGrp="1" noChangeAspect="1"/>
          </p:cNvPicPr>
          <p:nvPr>
            <p:ph sz="half" idx="1"/>
          </p:nvPr>
        </p:nvPicPr>
        <p:blipFill>
          <a:blip r:embed="rId3"/>
          <a:stretch>
            <a:fillRect/>
          </a:stretch>
        </p:blipFill>
        <p:spPr>
          <a:xfrm>
            <a:off x="887402" y="1316831"/>
            <a:ext cx="3404690" cy="4224338"/>
          </a:xfrm>
        </p:spPr>
      </p:pic>
      <p:pic>
        <p:nvPicPr>
          <p:cNvPr id="10" name="Content Placeholder 9">
            <a:extLst>
              <a:ext uri="{FF2B5EF4-FFF2-40B4-BE49-F238E27FC236}">
                <a16:creationId xmlns:a16="http://schemas.microsoft.com/office/drawing/2014/main" id="{60C26848-C3E3-4489-9A99-EFF6DACFA474}"/>
              </a:ext>
            </a:extLst>
          </p:cNvPr>
          <p:cNvPicPr>
            <a:picLocks noGrp="1" noChangeAspect="1"/>
          </p:cNvPicPr>
          <p:nvPr>
            <p:ph sz="half" idx="2"/>
          </p:nvPr>
        </p:nvPicPr>
        <p:blipFill>
          <a:blip r:embed="rId4"/>
          <a:stretch>
            <a:fillRect/>
          </a:stretch>
        </p:blipFill>
        <p:spPr>
          <a:xfrm>
            <a:off x="5672147" y="1316831"/>
            <a:ext cx="5632451" cy="4224338"/>
          </a:xfrm>
        </p:spPr>
      </p:pic>
    </p:spTree>
    <p:extLst>
      <p:ext uri="{BB962C8B-B14F-4D97-AF65-F5344CB8AC3E}">
        <p14:creationId xmlns:p14="http://schemas.microsoft.com/office/powerpoint/2010/main" val="3017866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9F39-6269-4578-803E-23ED06A14FD6}"/>
              </a:ext>
            </a:extLst>
          </p:cNvPr>
          <p:cNvSpPr>
            <a:spLocks noGrp="1"/>
          </p:cNvSpPr>
          <p:nvPr>
            <p:ph type="title"/>
          </p:nvPr>
        </p:nvSpPr>
        <p:spPr/>
        <p:txBody>
          <a:bodyPr/>
          <a:lstStyle/>
          <a:p>
            <a:r>
              <a:rPr lang="en-US" dirty="0"/>
              <a:t>Web Portal</a:t>
            </a:r>
          </a:p>
        </p:txBody>
      </p:sp>
      <p:sp>
        <p:nvSpPr>
          <p:cNvPr id="4" name="Content Placeholder 3">
            <a:extLst>
              <a:ext uri="{FF2B5EF4-FFF2-40B4-BE49-F238E27FC236}">
                <a16:creationId xmlns:a16="http://schemas.microsoft.com/office/drawing/2014/main" id="{CF800165-9F63-415E-BD29-271CA37A95E1}"/>
              </a:ext>
            </a:extLst>
          </p:cNvPr>
          <p:cNvSpPr>
            <a:spLocks noGrp="1"/>
          </p:cNvSpPr>
          <p:nvPr>
            <p:ph sz="half" idx="2"/>
          </p:nvPr>
        </p:nvSpPr>
        <p:spPr/>
        <p:txBody>
          <a:bodyPr/>
          <a:lstStyle/>
          <a:p>
            <a:endParaRPr lang="en-US"/>
          </a:p>
        </p:txBody>
      </p:sp>
      <p:pic>
        <p:nvPicPr>
          <p:cNvPr id="5" name="Picture 2">
            <a:extLst>
              <a:ext uri="{FF2B5EF4-FFF2-40B4-BE49-F238E27FC236}">
                <a16:creationId xmlns:a16="http://schemas.microsoft.com/office/drawing/2014/main" id="{41240C2B-7ECF-48A7-8A36-9A6171EC43E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56709" y="1215483"/>
            <a:ext cx="9081782" cy="506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44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BF6BA-9372-47C3-B87E-29B32598FDF5}"/>
              </a:ext>
            </a:extLst>
          </p:cNvPr>
          <p:cNvSpPr>
            <a:spLocks noGrp="1"/>
          </p:cNvSpPr>
          <p:nvPr>
            <p:ph type="title"/>
          </p:nvPr>
        </p:nvSpPr>
        <p:spPr/>
        <p:txBody>
          <a:bodyPr/>
          <a:lstStyle/>
          <a:p>
            <a:r>
              <a:rPr lang="en-US" dirty="0"/>
              <a:t>Sheet Music to Vibrotactile Stimulation</a:t>
            </a:r>
          </a:p>
        </p:txBody>
      </p:sp>
      <p:pic>
        <p:nvPicPr>
          <p:cNvPr id="5" name="Content Placeholder 7">
            <a:extLst>
              <a:ext uri="{FF2B5EF4-FFF2-40B4-BE49-F238E27FC236}">
                <a16:creationId xmlns:a16="http://schemas.microsoft.com/office/drawing/2014/main" id="{B9B05369-7757-F9F1-61AE-48E778441883}"/>
              </a:ext>
            </a:extLst>
          </p:cNvPr>
          <p:cNvPicPr>
            <a:picLocks noChangeAspect="1"/>
          </p:cNvPicPr>
          <p:nvPr/>
        </p:nvPicPr>
        <p:blipFill>
          <a:blip r:embed="rId3"/>
          <a:stretch>
            <a:fillRect/>
          </a:stretch>
        </p:blipFill>
        <p:spPr>
          <a:xfrm>
            <a:off x="2644495" y="1215483"/>
            <a:ext cx="6699812" cy="2692196"/>
          </a:xfrm>
          <a:prstGeom prst="rect">
            <a:avLst/>
          </a:prstGeom>
        </p:spPr>
      </p:pic>
      <p:sp>
        <p:nvSpPr>
          <p:cNvPr id="4" name="Arrow: Down 3">
            <a:extLst>
              <a:ext uri="{FF2B5EF4-FFF2-40B4-BE49-F238E27FC236}">
                <a16:creationId xmlns:a16="http://schemas.microsoft.com/office/drawing/2014/main" id="{7A812B2D-7877-4F36-E320-A7B7AC6A5D00}"/>
              </a:ext>
            </a:extLst>
          </p:cNvPr>
          <p:cNvSpPr/>
          <p:nvPr/>
        </p:nvSpPr>
        <p:spPr>
          <a:xfrm>
            <a:off x="5709265" y="3985161"/>
            <a:ext cx="570271" cy="884903"/>
          </a:xfrm>
          <a:prstGeom prst="downArrow">
            <a:avLst/>
          </a:prstGeom>
          <a:solidFill>
            <a:srgbClr val="A7934B"/>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1034 Flat vibration motors - 5 pcs - Opencircuit">
            <a:extLst>
              <a:ext uri="{FF2B5EF4-FFF2-40B4-BE49-F238E27FC236}">
                <a16:creationId xmlns:a16="http://schemas.microsoft.com/office/drawing/2014/main" id="{F38D066B-8A06-67AE-F55C-2A6DC7306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243" y="4432197"/>
            <a:ext cx="2190313" cy="1892809"/>
          </a:xfrm>
          <a:prstGeom prst="rect">
            <a:avLst/>
          </a:prstGeom>
          <a:noFill/>
          <a:extLst>
            <a:ext uri="{909E8E84-426E-40DD-AFC4-6F175D3DCCD1}">
              <a14:hiddenFill xmlns:a14="http://schemas.microsoft.com/office/drawing/2010/main">
                <a:solidFill>
                  <a:srgbClr val="FFFFFF"/>
                </a:solidFill>
              </a14:hiddenFill>
            </a:ext>
          </a:extLst>
        </p:spPr>
      </p:pic>
      <p:sp>
        <p:nvSpPr>
          <p:cNvPr id="6" name="Block Arc 5">
            <a:extLst>
              <a:ext uri="{FF2B5EF4-FFF2-40B4-BE49-F238E27FC236}">
                <a16:creationId xmlns:a16="http://schemas.microsoft.com/office/drawing/2014/main" id="{DE657DAF-D587-C968-26C1-82F5B7D2F773}"/>
              </a:ext>
            </a:extLst>
          </p:cNvPr>
          <p:cNvSpPr/>
          <p:nvPr/>
        </p:nvSpPr>
        <p:spPr>
          <a:xfrm>
            <a:off x="5131941" y="5206267"/>
            <a:ext cx="577324" cy="157316"/>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E22A8FC2-B028-6DF3-331F-5AFDBE609D87}"/>
              </a:ext>
            </a:extLst>
          </p:cNvPr>
          <p:cNvSpPr/>
          <p:nvPr/>
        </p:nvSpPr>
        <p:spPr>
          <a:xfrm rot="10800000">
            <a:off x="5154634" y="6167689"/>
            <a:ext cx="577324" cy="157316"/>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Block Arc 9">
            <a:extLst>
              <a:ext uri="{FF2B5EF4-FFF2-40B4-BE49-F238E27FC236}">
                <a16:creationId xmlns:a16="http://schemas.microsoft.com/office/drawing/2014/main" id="{BD8074BA-FB93-3A7F-468A-E4C46EAB4EED}"/>
              </a:ext>
            </a:extLst>
          </p:cNvPr>
          <p:cNvSpPr/>
          <p:nvPr/>
        </p:nvSpPr>
        <p:spPr>
          <a:xfrm rot="10800000">
            <a:off x="5154634" y="6309209"/>
            <a:ext cx="577324" cy="157316"/>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11C50D69-0557-2032-CAA4-ED4AB5E3BD14}"/>
              </a:ext>
            </a:extLst>
          </p:cNvPr>
          <p:cNvSpPr/>
          <p:nvPr/>
        </p:nvSpPr>
        <p:spPr>
          <a:xfrm>
            <a:off x="5131941" y="5075939"/>
            <a:ext cx="577324" cy="157316"/>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34114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361B-D86F-4D0F-98BC-39A906371D0C}"/>
              </a:ext>
            </a:extLst>
          </p:cNvPr>
          <p:cNvSpPr>
            <a:spLocks noGrp="1"/>
          </p:cNvSpPr>
          <p:nvPr>
            <p:ph type="title"/>
          </p:nvPr>
        </p:nvSpPr>
        <p:spPr/>
        <p:txBody>
          <a:bodyPr/>
          <a:lstStyle/>
          <a:p>
            <a:r>
              <a:rPr lang="en-US" dirty="0"/>
              <a:t>Performance Evaluation</a:t>
            </a:r>
          </a:p>
        </p:txBody>
      </p:sp>
      <p:sp>
        <p:nvSpPr>
          <p:cNvPr id="3" name="Content Placeholder 2">
            <a:extLst>
              <a:ext uri="{FF2B5EF4-FFF2-40B4-BE49-F238E27FC236}">
                <a16:creationId xmlns:a16="http://schemas.microsoft.com/office/drawing/2014/main" id="{1DFF743D-5467-4E33-8BD7-359962629CE0}"/>
              </a:ext>
            </a:extLst>
          </p:cNvPr>
          <p:cNvSpPr>
            <a:spLocks noGrp="1"/>
          </p:cNvSpPr>
          <p:nvPr>
            <p:ph sz="half" idx="1"/>
          </p:nvPr>
        </p:nvSpPr>
        <p:spPr/>
        <p:txBody>
          <a:bodyPr/>
          <a:lstStyle/>
          <a:p>
            <a:pPr marL="0" indent="0">
              <a:buNone/>
            </a:pPr>
            <a:r>
              <a:rPr lang="en-US" dirty="0"/>
              <a:t>Needleman-Wunsch Algorithm</a:t>
            </a:r>
          </a:p>
        </p:txBody>
      </p:sp>
      <p:pic>
        <p:nvPicPr>
          <p:cNvPr id="7" name="Content Placeholder 5">
            <a:extLst>
              <a:ext uri="{FF2B5EF4-FFF2-40B4-BE49-F238E27FC236}">
                <a16:creationId xmlns:a16="http://schemas.microsoft.com/office/drawing/2014/main" id="{BF407A16-FD04-45E8-B417-B774C4443402}"/>
              </a:ext>
            </a:extLst>
          </p:cNvPr>
          <p:cNvPicPr>
            <a:picLocks noGrp="1" noChangeAspect="1"/>
          </p:cNvPicPr>
          <p:nvPr>
            <p:ph sz="half" idx="2"/>
          </p:nvPr>
        </p:nvPicPr>
        <p:blipFill>
          <a:blip r:embed="rId3"/>
          <a:stretch>
            <a:fillRect/>
          </a:stretch>
        </p:blipFill>
        <p:spPr>
          <a:xfrm>
            <a:off x="6197600" y="1764118"/>
            <a:ext cx="5613400" cy="3128151"/>
          </a:xfrm>
        </p:spPr>
      </p:pic>
      <p:pic>
        <p:nvPicPr>
          <p:cNvPr id="5122" name="Picture 2">
            <a:extLst>
              <a:ext uri="{FF2B5EF4-FFF2-40B4-BE49-F238E27FC236}">
                <a16:creationId xmlns:a16="http://schemas.microsoft.com/office/drawing/2014/main" id="{E8829B0E-9270-4F5B-945F-7E5D0E1B2A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33"/>
          <a:stretch/>
        </p:blipFill>
        <p:spPr bwMode="auto">
          <a:xfrm>
            <a:off x="175849" y="1951538"/>
            <a:ext cx="5358206" cy="14774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DBB6476-AC30-48FA-A152-5ABF6DAA9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42" y="3687036"/>
            <a:ext cx="5181819" cy="12052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2976AA2-2F77-4BE3-AE48-3901A9B54E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42" y="5065328"/>
            <a:ext cx="5270013" cy="43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361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5DAEA5-6545-964C-9D5B-E32F4428480C}"/>
              </a:ext>
            </a:extLst>
          </p:cNvPr>
          <p:cNvSpPr>
            <a:spLocks noGrp="1"/>
          </p:cNvSpPr>
          <p:nvPr>
            <p:ph type="title"/>
          </p:nvPr>
        </p:nvSpPr>
        <p:spPr/>
        <p:txBody>
          <a:bodyPr>
            <a:normAutofit/>
          </a:bodyPr>
          <a:lstStyle/>
          <a:p>
            <a:r>
              <a:rPr lang="en-US" b="1" dirty="0">
                <a:latin typeface="Roboto" panose="02000000000000000000" pitchFamily="2" charset="0"/>
                <a:ea typeface="Roboto" panose="02000000000000000000" pitchFamily="2" charset="0"/>
              </a:rPr>
              <a:t>Pilot Study</a:t>
            </a:r>
          </a:p>
        </p:txBody>
      </p:sp>
      <p:sp>
        <p:nvSpPr>
          <p:cNvPr id="6" name="Content Placeholder 5">
            <a:extLst>
              <a:ext uri="{FF2B5EF4-FFF2-40B4-BE49-F238E27FC236}">
                <a16:creationId xmlns:a16="http://schemas.microsoft.com/office/drawing/2014/main" id="{64921231-F76F-9C4D-85F8-96525AB6710F}"/>
              </a:ext>
            </a:extLst>
          </p:cNvPr>
          <p:cNvSpPr>
            <a:spLocks noGrp="1"/>
          </p:cNvSpPr>
          <p:nvPr>
            <p:ph idx="1"/>
          </p:nvPr>
        </p:nvSpPr>
        <p:spPr>
          <a:xfrm>
            <a:off x="381000" y="1323474"/>
            <a:ext cx="11430000" cy="4488365"/>
          </a:xfrm>
        </p:spPr>
        <p:txBody>
          <a:bodyPr/>
          <a:lstStyle/>
          <a:p>
            <a:r>
              <a:rPr lang="en-US" dirty="0">
                <a:solidFill>
                  <a:srgbClr val="003057"/>
                </a:solidFill>
              </a:rPr>
              <a:t>2 weeks, practicing every day</a:t>
            </a:r>
          </a:p>
          <a:p>
            <a:pPr lvl="1"/>
            <a:r>
              <a:rPr lang="en-US" dirty="0">
                <a:solidFill>
                  <a:srgbClr val="003057"/>
                </a:solidFill>
              </a:rPr>
              <a:t>Half an hour of active practice</a:t>
            </a:r>
          </a:p>
          <a:p>
            <a:pPr lvl="1"/>
            <a:r>
              <a:rPr lang="en-US" dirty="0">
                <a:solidFill>
                  <a:srgbClr val="003057"/>
                </a:solidFill>
              </a:rPr>
              <a:t>2.5 hours of passive stimulation</a:t>
            </a:r>
          </a:p>
          <a:p>
            <a:r>
              <a:rPr lang="en-US" dirty="0"/>
              <a:t>2 participants</a:t>
            </a:r>
          </a:p>
          <a:p>
            <a:pPr lvl="1"/>
            <a:r>
              <a:rPr lang="en-US" dirty="0">
                <a:solidFill>
                  <a:srgbClr val="003057"/>
                </a:solidFill>
              </a:rPr>
              <a:t>Past musical history, but lack of practice</a:t>
            </a:r>
          </a:p>
          <a:p>
            <a:pPr lvl="1"/>
            <a:r>
              <a:rPr lang="en-US" dirty="0">
                <a:solidFill>
                  <a:srgbClr val="003057"/>
                </a:solidFill>
              </a:rPr>
              <a:t>Not assisted by piano teachers</a:t>
            </a:r>
          </a:p>
        </p:txBody>
      </p:sp>
      <p:pic>
        <p:nvPicPr>
          <p:cNvPr id="4" name="Picture 3">
            <a:extLst>
              <a:ext uri="{FF2B5EF4-FFF2-40B4-BE49-F238E27FC236}">
                <a16:creationId xmlns:a16="http://schemas.microsoft.com/office/drawing/2014/main" id="{075E1512-6A0C-4D57-B57E-002CF83248D4}"/>
              </a:ext>
            </a:extLst>
          </p:cNvPr>
          <p:cNvPicPr>
            <a:picLocks noChangeAspect="1"/>
          </p:cNvPicPr>
          <p:nvPr/>
        </p:nvPicPr>
        <p:blipFill>
          <a:blip r:embed="rId4"/>
          <a:stretch>
            <a:fillRect/>
          </a:stretch>
        </p:blipFill>
        <p:spPr>
          <a:xfrm>
            <a:off x="955604" y="3968120"/>
            <a:ext cx="10280791" cy="2447043"/>
          </a:xfrm>
          <a:prstGeom prst="rect">
            <a:avLst/>
          </a:prstGeom>
        </p:spPr>
      </p:pic>
    </p:spTree>
    <p:extLst>
      <p:ext uri="{BB962C8B-B14F-4D97-AF65-F5344CB8AC3E}">
        <p14:creationId xmlns:p14="http://schemas.microsoft.com/office/powerpoint/2010/main" val="4201212122"/>
      </p:ext>
    </p:extLst>
  </p:cSld>
  <p:clrMapOvr>
    <a:masterClrMapping/>
  </p:clrMapOvr>
</p:sld>
</file>

<file path=ppt/theme/theme1.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HR Presentation for Symposium.potx" id="{AF78D93C-1199-43F7-AC5C-55D4B150B15B}" vid="{120424AB-D28B-4E38-8388-CA6F10D9A16C}"/>
    </a:ext>
  </a:extLst>
</a:theme>
</file>

<file path=ppt/theme/theme2.xml><?xml version="1.0" encoding="utf-8"?>
<a:theme xmlns:a="http://schemas.openxmlformats.org/drawingml/2006/main" name="Content Page Logoles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R Presentation for Symposium.potx" id="{AF78D93C-1199-43F7-AC5C-55D4B150B15B}" vid="{0CBF0DA8-E7DF-4600-A30B-275EF4722DBC}"/>
    </a:ext>
  </a:extLst>
</a:theme>
</file>

<file path=ppt/theme/theme3.xml><?xml version="1.0" encoding="utf-8"?>
<a:theme xmlns:a="http://schemas.openxmlformats.org/drawingml/2006/main" name="Content Pag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R Presentation for Symposium.potx" id="{AF78D93C-1199-43F7-AC5C-55D4B150B15B}" vid="{FF8AA915-549A-40A0-8994-15B73C913B6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7904</TotalTime>
  <Words>1576</Words>
  <Application>Microsoft Office PowerPoint</Application>
  <PresentationFormat>Widescreen</PresentationFormat>
  <Paragraphs>108</Paragraphs>
  <Slides>13</Slides>
  <Notes>13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Arial</vt:lpstr>
      <vt:lpstr>Calibri</vt:lpstr>
      <vt:lpstr>Roboto</vt:lpstr>
      <vt:lpstr>Times New Roman</vt:lpstr>
      <vt:lpstr>TItle Page</vt:lpstr>
      <vt:lpstr>Content Page Logoless</vt:lpstr>
      <vt:lpstr>Content Page Logo</vt:lpstr>
      <vt:lpstr>Passive Haptic Rehearsal for Accelerated Piano Skill Acquisition</vt:lpstr>
      <vt:lpstr>Motivation</vt:lpstr>
      <vt:lpstr>Passive Haptic Learning</vt:lpstr>
      <vt:lpstr>Augmented Piano Practice</vt:lpstr>
      <vt:lpstr>Passive Haptic Rehearsal Glove</vt:lpstr>
      <vt:lpstr>Web Portal</vt:lpstr>
      <vt:lpstr>Sheet Music to Vibrotactile Stimulation</vt:lpstr>
      <vt:lpstr>Performance Evaluation</vt:lpstr>
      <vt:lpstr>Pilot Study</vt:lpstr>
      <vt:lpstr>Proposed Real-World Study</vt:lpstr>
      <vt:lpstr>Conclusion</vt:lpstr>
      <vt:lpstr>Future Work</vt:lpstr>
      <vt:lpstr>Contributions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Here</dc:title>
  <dc:creator>Ziemer, Mark</dc:creator>
  <cp:lastModifiedBy>Tan Gemicioglu</cp:lastModifiedBy>
  <cp:revision>40</cp:revision>
  <dcterms:created xsi:type="dcterms:W3CDTF">2021-10-26T21:29:30Z</dcterms:created>
  <dcterms:modified xsi:type="dcterms:W3CDTF">2022-05-01T19:22:30Z</dcterms:modified>
</cp:coreProperties>
</file>